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40"/>
  </p:notesMasterIdLst>
  <p:sldIdLst>
    <p:sldId id="256" r:id="rId2"/>
    <p:sldId id="368" r:id="rId3"/>
    <p:sldId id="352" r:id="rId4"/>
    <p:sldId id="353" r:id="rId5"/>
    <p:sldId id="363" r:id="rId6"/>
    <p:sldId id="364" r:id="rId7"/>
    <p:sldId id="365" r:id="rId8"/>
    <p:sldId id="366" r:id="rId9"/>
    <p:sldId id="339" r:id="rId10"/>
    <p:sldId id="347" r:id="rId11"/>
    <p:sldId id="354" r:id="rId12"/>
    <p:sldId id="349" r:id="rId13"/>
    <p:sldId id="367" r:id="rId14"/>
    <p:sldId id="369" r:id="rId15"/>
    <p:sldId id="372" r:id="rId16"/>
    <p:sldId id="370" r:id="rId17"/>
    <p:sldId id="371" r:id="rId18"/>
    <p:sldId id="355" r:id="rId19"/>
    <p:sldId id="359" r:id="rId20"/>
    <p:sldId id="360" r:id="rId21"/>
    <p:sldId id="361" r:id="rId22"/>
    <p:sldId id="362" r:id="rId23"/>
    <p:sldId id="337" r:id="rId24"/>
    <p:sldId id="348" r:id="rId25"/>
    <p:sldId id="376" r:id="rId26"/>
    <p:sldId id="375" r:id="rId27"/>
    <p:sldId id="373" r:id="rId28"/>
    <p:sldId id="374" r:id="rId29"/>
    <p:sldId id="356" r:id="rId30"/>
    <p:sldId id="358" r:id="rId31"/>
    <p:sldId id="342" r:id="rId32"/>
    <p:sldId id="285" r:id="rId33"/>
    <p:sldId id="377" r:id="rId34"/>
    <p:sldId id="298" r:id="rId35"/>
    <p:sldId id="306" r:id="rId36"/>
    <p:sldId id="379" r:id="rId37"/>
    <p:sldId id="378" r:id="rId38"/>
    <p:sldId id="357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24970-F7B9-0143-92C6-006DA3DC6E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19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0A26-F25E-144F-9584-69CBD45F26FB}" type="slidenum">
              <a:rPr lang="en-US"/>
              <a:pPr/>
              <a:t>20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F26A1-ABC4-EA48-9F67-9AD8BE87CEAA}" type="slidenum">
              <a:rPr lang="en-US"/>
              <a:pPr/>
              <a:t>21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1C635-84F9-3E42-9002-CFE740254E5D}" type="slidenum">
              <a:rPr lang="en-US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8C33-3785-D742-800F-88AFB8BD3B66}" type="slidenum">
              <a:rPr lang="en-US"/>
              <a:pPr/>
              <a:t>23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5863-AF24-A34F-A61C-DDA1C7D6E9CF}" type="slidenum">
              <a:rPr lang="en-US"/>
              <a:pPr/>
              <a:t>30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3982-655D-C344-BFC8-B06E287345A9}" type="slidenum">
              <a:rPr lang="en-US"/>
              <a:pPr/>
              <a:t>32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B7F9C-E424-0B43-B02B-18FF17CF281F}" type="slidenum">
              <a:rPr lang="en-US"/>
              <a:pPr/>
              <a:t>34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9B0D439F-1489-DB42-889E-11A25EC15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F15A-CA33-5545-8511-9EDB570A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8515-D87E-A04A-906F-BEB57757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1F17B-8735-3D4D-8C3E-D8553CEAD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B55E8-8A1A-1F45-9DFD-23AD49984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36C6-127F-6544-BF7C-FF34151B6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35C0-FFF3-8E4F-9A74-74810604C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45CB8-3B9B-1F45-AFE4-535D547A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962B-05CF-534D-B7C0-DCFDA1804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54CF-D38C-0147-BB7A-2E1213F2E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420C2-1121-B24A-88C9-7EAC0B89F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762000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1"/>
              <a:ext cx="4989" cy="28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A8A1DBBA-DB8D-904E-9EB1-A101DAECB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20" Type="http://schemas.openxmlformats.org/officeDocument/2006/relationships/image" Target="../media/image50.pdf"/><Relationship Id="rId21" Type="http://schemas.openxmlformats.org/officeDocument/2006/relationships/image" Target="../media/image51.png"/><Relationship Id="rId10" Type="http://schemas.openxmlformats.org/officeDocument/2006/relationships/image" Target="../media/image40.pdf"/><Relationship Id="rId11" Type="http://schemas.openxmlformats.org/officeDocument/2006/relationships/image" Target="../media/image41.png"/><Relationship Id="rId12" Type="http://schemas.openxmlformats.org/officeDocument/2006/relationships/image" Target="../media/image42.pdf"/><Relationship Id="rId13" Type="http://schemas.openxmlformats.org/officeDocument/2006/relationships/image" Target="../media/image43.png"/><Relationship Id="rId14" Type="http://schemas.openxmlformats.org/officeDocument/2006/relationships/image" Target="../media/image44.pdf"/><Relationship Id="rId15" Type="http://schemas.openxmlformats.org/officeDocument/2006/relationships/image" Target="../media/image45.png"/><Relationship Id="rId16" Type="http://schemas.openxmlformats.org/officeDocument/2006/relationships/image" Target="../media/image46.pdf"/><Relationship Id="rId17" Type="http://schemas.openxmlformats.org/officeDocument/2006/relationships/image" Target="../media/image47.png"/><Relationship Id="rId18" Type="http://schemas.openxmlformats.org/officeDocument/2006/relationships/image" Target="../media/image48.pdf"/><Relationship Id="rId1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e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6" Type="http://schemas.openxmlformats.org/officeDocument/2006/relationships/image" Target="../media/image36.pdf"/><Relationship Id="rId7" Type="http://schemas.openxmlformats.org/officeDocument/2006/relationships/image" Target="../media/image37.png"/><Relationship Id="rId8" Type="http://schemas.openxmlformats.org/officeDocument/2006/relationships/image" Target="../media/image38.pd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Assessment with LON-CAPA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867400"/>
            <a:ext cx="1270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228600" y="4191000"/>
            <a:ext cx="7239000" cy="243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http://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physics.lite.msu.edu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Username: Your “Alias”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Password: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purdue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Select: LB 272 – Intro Physics …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"/>
            <a:ext cx="200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May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2010</a:t>
            </a:r>
          </a:p>
          <a:p>
            <a:r>
              <a:rPr lang="en-US" sz="1800" dirty="0" smtClean="0"/>
              <a:t>Purdue University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28600"/>
            <a:ext cx="278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Gerd Kortemeyer</a:t>
            </a:r>
          </a:p>
          <a:p>
            <a:pPr algn="r"/>
            <a:r>
              <a:rPr lang="en-US" sz="1800" dirty="0" smtClean="0"/>
              <a:t>Michigan State University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818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273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In-Class Questions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Clickers</a:t>
            </a:r>
          </a:p>
        </p:txBody>
      </p:sp>
      <p:pic>
        <p:nvPicPr>
          <p:cNvPr id="53251" name="Picture 3" descr="IMGP26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44627"/>
            <a:ext cx="4191000" cy="31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 bwMode="auto">
          <a:xfrm>
            <a:off x="533400" y="1371600"/>
            <a:ext cx="2971800" cy="1600200"/>
          </a:xfrm>
          <a:prstGeom prst="cloudCallout">
            <a:avLst>
              <a:gd name="adj1" fmla="val 44826"/>
              <a:gd name="adj2" fmla="val 4757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Doesn’t he get that we don’t get it?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3657600" y="1600200"/>
            <a:ext cx="1143000" cy="457200"/>
          </a:xfrm>
          <a:prstGeom prst="wedgeRectCallout">
            <a:avLst>
              <a:gd name="adj1" fmla="val -48804"/>
              <a:gd name="adj2" fmla="val 16859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Yawn!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6172200" y="1143000"/>
            <a:ext cx="2514599" cy="1371600"/>
          </a:xfrm>
          <a:prstGeom prst="cloudCallout">
            <a:avLst>
              <a:gd name="adj1" fmla="val 8340"/>
              <a:gd name="adj2" fmla="val 627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That’s clear – no, wait 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3962400" y="2286000"/>
            <a:ext cx="3429000" cy="1447800"/>
          </a:xfrm>
          <a:prstGeom prst="cloudCallout">
            <a:avLst>
              <a:gd name="adj1" fmla="val -14802"/>
              <a:gd name="adj2" fmla="val 83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Looks like 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erybody but me understands this!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6781800" y="3352800"/>
            <a:ext cx="1981200" cy="1219200"/>
          </a:xfrm>
          <a:prstGeom prst="cloudCallout">
            <a:avLst>
              <a:gd name="adj1" fmla="val -57590"/>
              <a:gd name="adj2" fmla="val 523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 wonder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what’s for lunch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4876800"/>
          </a:xfrm>
        </p:spPr>
        <p:txBody>
          <a:bodyPr/>
          <a:lstStyle/>
          <a:p>
            <a:r>
              <a:rPr lang="en-US" dirty="0" smtClean="0"/>
              <a:t>RF devices</a:t>
            </a:r>
          </a:p>
          <a:p>
            <a:r>
              <a:rPr lang="en-US" dirty="0" smtClean="0"/>
              <a:t>One per student</a:t>
            </a:r>
          </a:p>
          <a:p>
            <a:r>
              <a:rPr lang="en-US" dirty="0" smtClean="0"/>
              <a:t>Students can answer questions during lecture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Lecture progress depends on voting outcome</a:t>
            </a:r>
          </a:p>
          <a:p>
            <a:pPr lvl="1"/>
            <a:r>
              <a:rPr lang="en-US" dirty="0" smtClean="0"/>
              <a:t>Explain again</a:t>
            </a:r>
          </a:p>
          <a:p>
            <a:pPr lvl="1"/>
            <a:r>
              <a:rPr lang="en-US" dirty="0" smtClean="0"/>
              <a:t>Go on</a:t>
            </a:r>
          </a:p>
          <a:p>
            <a:pPr lvl="1"/>
            <a:r>
              <a:rPr lang="en-US" dirty="0" smtClean="0"/>
              <a:t>Let students discuss</a:t>
            </a:r>
            <a:br>
              <a:rPr lang="en-US" dirty="0" smtClean="0"/>
            </a:br>
            <a:r>
              <a:rPr lang="en-US" dirty="0" smtClean="0"/>
              <a:t>and vote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3124747" cy="2451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08197"/>
            <a:ext cx="3473450" cy="274500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3371850" cy="25789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Peer-Instruction</a:t>
            </a:r>
          </a:p>
          <a:p>
            <a:r>
              <a:rPr lang="en-US" dirty="0" smtClean="0"/>
              <a:t>Students can sometimes explain concepts better than us to their peers</a:t>
            </a:r>
          </a:p>
          <a:p>
            <a:pPr lvl="1"/>
            <a:r>
              <a:rPr lang="en-US" dirty="0" smtClean="0"/>
              <a:t>We have forgotten what we initially struggled with</a:t>
            </a:r>
          </a:p>
          <a:p>
            <a:r>
              <a:rPr lang="en-US" dirty="0" smtClean="0"/>
              <a:t>Students learn while explaining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register in LON-CAPA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102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credit for correct and for incorrect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340549" cy="45189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err="1" smtClean="0"/>
              <a:t>Helprooms</a:t>
            </a:r>
            <a:endParaRPr lang="en-US" dirty="0" smtClean="0"/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Post-Class Questions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3590925" cy="4224337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More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sophisticated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highly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randomizing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problems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err="1" smtClean="0">
                <a:ea typeface="ＭＳ Ｐゴシック" charset="-128"/>
                <a:cs typeface="ＭＳ Ｐゴシック" charset="-128"/>
              </a:rPr>
              <a:t>Homework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en-US" dirty="0" smtClean="0"/>
              <a:t>Assessment: Feedback to learners and instructors</a:t>
            </a:r>
          </a:p>
          <a:p>
            <a:r>
              <a:rPr lang="en-US" dirty="0" smtClean="0"/>
              <a:t>Formative assessment:</a:t>
            </a:r>
          </a:p>
          <a:p>
            <a:pPr lvl="1"/>
            <a:r>
              <a:rPr lang="en-US" dirty="0" smtClean="0"/>
              <a:t>Students can keep track of their own learning</a:t>
            </a:r>
          </a:p>
          <a:p>
            <a:pPr lvl="2"/>
            <a:r>
              <a:rPr lang="en-US" dirty="0" smtClean="0"/>
              <a:t>Students do not fall behind</a:t>
            </a:r>
          </a:p>
          <a:p>
            <a:pPr lvl="1"/>
            <a:r>
              <a:rPr lang="en-US" dirty="0" smtClean="0"/>
              <a:t>Instructors keep track of their students’ learning</a:t>
            </a:r>
          </a:p>
          <a:p>
            <a:pPr lvl="2"/>
            <a:r>
              <a:rPr lang="en-US" dirty="0" smtClean="0"/>
              <a:t>can adapt the teaching to the learning</a:t>
            </a:r>
          </a:p>
          <a:p>
            <a:r>
              <a:rPr lang="en-US" dirty="0" smtClean="0"/>
              <a:t>Summative assessment: exams</a:t>
            </a:r>
          </a:p>
          <a:p>
            <a:pPr lvl="1"/>
            <a:r>
              <a:rPr lang="en-US" dirty="0" smtClean="0"/>
              <a:t>Technology allows for frequent exams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071563"/>
            <a:ext cx="8831262" cy="1747837"/>
          </a:xfrm>
        </p:spPr>
        <p:txBody>
          <a:bodyPr/>
          <a:lstStyle/>
          <a:p>
            <a:pPr eaLnBrk="1" hangingPunct="1"/>
            <a:r>
              <a:rPr lang="de-DE" sz="3700">
                <a:ea typeface="ＭＳ Ｐゴシック" charset="-128"/>
                <a:cs typeface="ＭＳ Ｐゴシック" charset="-128"/>
              </a:rPr>
              <a:t>…special emphasis on math</a:t>
            </a:r>
          </a:p>
          <a:p>
            <a:pPr lvl="1" eaLnBrk="1" hangingPunct="1"/>
            <a:r>
              <a:rPr lang="de-DE" sz="3300"/>
              <a:t>including support of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LaTeX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Maxima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R</a:t>
            </a:r>
            <a:endParaRPr lang="en-US" sz="3600">
              <a:ea typeface="ＭＳ Ｐゴシック" charset="-128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45100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25900"/>
            <a:ext cx="4259263" cy="2603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" y="1116013"/>
            <a:ext cx="4289425" cy="4224337"/>
          </a:xfrm>
        </p:spPr>
        <p:txBody>
          <a:bodyPr/>
          <a:lstStyle/>
          <a:p>
            <a:pPr eaLnBrk="1" hangingPunct="1"/>
            <a:r>
              <a:rPr lang="de-DE" sz="3300">
                <a:ea typeface="ＭＳ Ｐゴシック" charset="-128"/>
                <a:cs typeface="ＭＳ Ｐゴシック" charset="-128"/>
              </a:rPr>
              <a:t>… chemistry …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6020" name="Picture 1028" descr="chemrespon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1839913"/>
            <a:ext cx="6483350" cy="44545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8786812" cy="4224337"/>
          </a:xfrm>
        </p:spPr>
        <p:txBody>
          <a:bodyPr/>
          <a:lstStyle/>
          <a:p>
            <a:pPr eaLnBrk="1" hangingPunct="1"/>
            <a:r>
              <a:rPr lang="en-US" sz="3700">
                <a:ea typeface="ＭＳ Ｐゴシック" charset="-128"/>
                <a:cs typeface="ＭＳ Ｐゴシック" charset="-128"/>
              </a:rPr>
              <a:t>… physical units …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068" name="Picture 1028" descr="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817688"/>
            <a:ext cx="6911975" cy="48260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Online Discussions</a:t>
            </a:r>
          </a:p>
        </p:txBody>
      </p:sp>
      <p:pic>
        <p:nvPicPr>
          <p:cNvPr id="74755" name="Picture 4" descr="newfi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19200"/>
            <a:ext cx="7318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8600" y="3875088"/>
            <a:ext cx="42672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Discussions</a:t>
            </a:r>
          </a:p>
          <a:p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Encouraged, since all students have different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versions.</a:t>
            </a:r>
            <a:b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Again: Peer-Instruction.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Helprooms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3733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Staffed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with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Learning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Assistants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in the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evenings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Collaborative learning space, peer instruction</a:t>
            </a:r>
          </a:p>
        </p:txBody>
      </p:sp>
      <p:pic>
        <p:nvPicPr>
          <p:cNvPr id="8" name="Picture 7" descr="help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295399"/>
            <a:ext cx="6019801" cy="45148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Problems can also be rendered for bubble sheets</a:t>
            </a:r>
          </a:p>
          <a:p>
            <a:r>
              <a:rPr lang="en-US" sz="2800" dirty="0" smtClean="0"/>
              <a:t>Each student has a different exam</a:t>
            </a:r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does this even work?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Before we go on …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381000" y="1787525"/>
            <a:ext cx="2514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Intro Physics for Scientists and Engineers</a:t>
            </a:r>
          </a:p>
          <a:p>
            <a:pPr>
              <a:buFont typeface="Arial" charset="0"/>
              <a:buChar char="•"/>
            </a:pPr>
            <a:r>
              <a:rPr lang="en-US" sz="2800"/>
              <a:t> Grades in years before and after online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457200" y="1787525"/>
            <a:ext cx="2590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Mostly helps students who are on the brink of failing the course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Here at Purdue:</a:t>
            </a:r>
          </a:p>
          <a:p>
            <a:r>
              <a:rPr lang="en-US" sz="2800" dirty="0" smtClean="0"/>
              <a:t>“Signals”</a:t>
            </a:r>
            <a:endParaRPr lang="en-US" sz="2800" dirty="0"/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Fail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286000" y="4495800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86000" y="48768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5257800"/>
            <a:ext cx="3048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How is this realistically possible?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sz="2400" dirty="0" smtClean="0"/>
              <a:t>Pre-Class Questions</a:t>
            </a:r>
          </a:p>
          <a:p>
            <a:pPr lvl="1"/>
            <a:r>
              <a:rPr lang="en-US" sz="2000" dirty="0" smtClean="0"/>
              <a:t>Students being prepared for lecture</a:t>
            </a:r>
          </a:p>
          <a:p>
            <a:pPr lvl="1"/>
            <a:r>
              <a:rPr lang="en-US" sz="2000" dirty="0" smtClean="0"/>
              <a:t>Just-In-Time Teaching</a:t>
            </a:r>
          </a:p>
          <a:p>
            <a:r>
              <a:rPr lang="en-US" sz="2400" dirty="0" smtClean="0"/>
              <a:t>In-Class Questions</a:t>
            </a:r>
          </a:p>
          <a:p>
            <a:pPr lvl="1"/>
            <a:r>
              <a:rPr lang="en-US" sz="2000" dirty="0" smtClean="0"/>
              <a:t>Clickers</a:t>
            </a:r>
          </a:p>
          <a:p>
            <a:r>
              <a:rPr lang="en-US" sz="2400" dirty="0" smtClean="0"/>
              <a:t>Post-Class Questions</a:t>
            </a:r>
          </a:p>
          <a:p>
            <a:pPr lvl="1"/>
            <a:r>
              <a:rPr lang="en-US" sz="2000" dirty="0" smtClean="0"/>
              <a:t>Homework</a:t>
            </a:r>
          </a:p>
          <a:p>
            <a:pPr lvl="1"/>
            <a:r>
              <a:rPr lang="en-US" sz="2000" dirty="0" smtClean="0"/>
              <a:t>Online Discussions, </a:t>
            </a:r>
            <a:r>
              <a:rPr lang="en-US" sz="2000" dirty="0" err="1" smtClean="0"/>
              <a:t>Helprooms</a:t>
            </a:r>
            <a:endParaRPr lang="en-US" sz="2000" dirty="0" smtClean="0"/>
          </a:p>
          <a:p>
            <a:pPr lvl="1"/>
            <a:r>
              <a:rPr lang="en-US" sz="2000" dirty="0" smtClean="0"/>
              <a:t>Exams</a:t>
            </a:r>
          </a:p>
          <a:p>
            <a:r>
              <a:rPr lang="en-US" sz="2800" dirty="0" smtClean="0"/>
              <a:t>Does this even work?</a:t>
            </a:r>
          </a:p>
          <a:p>
            <a:r>
              <a:rPr lang="en-US" sz="2400" i="1" dirty="0" smtClean="0"/>
              <a:t>How is this realistically possible?</a:t>
            </a:r>
          </a:p>
          <a:p>
            <a:r>
              <a:rPr lang="en-US" sz="2400" dirty="0" smtClean="0"/>
              <a:t>Write some questions</a:t>
            </a:r>
          </a:p>
          <a:p>
            <a:endParaRPr lang="en-US" sz="2400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5105400" y="1295400"/>
            <a:ext cx="1219200" cy="35052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C66FF"/>
              </a:gs>
              <a:gs pos="32000">
                <a:srgbClr val="FFFF00"/>
              </a:gs>
              <a:gs pos="69000">
                <a:schemeClr val="accent1">
                  <a:lumMod val="75000"/>
                </a:schemeClr>
              </a:gs>
            </a:gsLst>
            <a:lin ang="564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xplosion 1 4"/>
          <p:cNvSpPr/>
          <p:nvPr/>
        </p:nvSpPr>
        <p:spPr bwMode="auto">
          <a:xfrm>
            <a:off x="4953000" y="2438400"/>
            <a:ext cx="1524000" cy="762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Lecture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9235" y="4734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Sharing of 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Creating online resources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lot of work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Doing so for use in just one course is a waste of time and effort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Many resources could be used among a number of courses and across institutions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0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9003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A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B</a:t>
            </a: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C</a:t>
            </a:r>
          </a:p>
        </p:txBody>
      </p:sp>
      <p:sp>
        <p:nvSpPr>
          <p:cNvPr id="22" name="Left-Right-Up Arrow 21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Interserver</a:t>
            </a:r>
          </a:p>
        </p:txBody>
      </p:sp>
      <p:sp>
        <p:nvSpPr>
          <p:cNvPr id="23" name="Left-Right Arrow 22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eft-Right Arrow 23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Web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eft-Right Arrow 25"/>
          <p:cNvSpPr/>
          <p:nvPr/>
        </p:nvSpPr>
        <p:spPr bwMode="auto">
          <a:xfrm>
            <a:off x="6019800" y="31242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0" y="6396038"/>
            <a:ext cx="268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Computer</a:t>
            </a:r>
          </a:p>
        </p:txBody>
      </p:sp>
      <p:sp>
        <p:nvSpPr>
          <p:cNvPr id="21530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53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Instructor</a:t>
            </a:r>
            <a:br>
              <a:rPr lang="en-US"/>
            </a:br>
            <a:r>
              <a:rPr lang="en-US"/>
              <a:t>Computer</a:t>
            </a:r>
          </a:p>
        </p:txBody>
      </p: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4572000" y="558165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Inter-Institutional</a:t>
            </a:r>
            <a:br>
              <a:rPr lang="en-US"/>
            </a:br>
            <a:r>
              <a:rPr lang="en-US"/>
              <a:t>Network of Servers Connecting Universities and Schools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60338" y="965200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Cross-Institutional</a:t>
              </a:r>
              <a:r>
                <a:rPr lang="de-DE" sz="3400" dirty="0"/>
                <a:t> </a:t>
              </a:r>
              <a:r>
                <a:rPr lang="de-DE" sz="3400" dirty="0" err="1"/>
                <a:t>Resource</a:t>
              </a:r>
              <a:r>
                <a:rPr lang="de-DE" sz="3400" dirty="0"/>
                <a:t> </a:t>
              </a:r>
              <a:r>
                <a:rPr lang="de-DE" sz="3400" dirty="0" smtClean="0"/>
                <a:t>Library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 smtClean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rcRect/>
                <a:stretch>
                  <a:fillRect/>
                </a:stretch>
              </p:blipFill>
            </mc:Choice>
            <mc:Fallback>
              <p:blipFill>
                <a:blip r:embed="rId1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rcRect/>
                <a:stretch>
                  <a:fillRect/>
                </a:stretch>
              </p:blipFill>
            </mc:Choice>
            <mc:Fallback>
              <p:blipFill>
                <a:blip r:embed="rId1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>
              <p:blipFill>
                <a:blip r:embed="rId1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rcRect/>
                <a:stretch>
                  <a:fillRect/>
                </a:stretch>
              </p:blipFill>
            </mc:Choice>
            <mc:Fallback>
              <p:blipFill>
                <a:blip r:embed="rId1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rcRect/>
                <a:stretch>
                  <a:fillRect/>
                </a:stretch>
              </p:blipFill>
            </mc:Choice>
            <mc:Fallback>
              <p:blipFill>
                <a:blip r:embed="rId2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pic>
        <p:nvPicPr>
          <p:cNvPr id="7" name="Picture 6" descr="timer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4913"/>
            <a:ext cx="7489825" cy="55768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86600" y="2667000"/>
            <a:ext cx="1981200" cy="1371600"/>
          </a:xfrm>
          <a:prstGeom prst="wedgeRectCallout">
            <a:avLst>
              <a:gd name="adj1" fmla="val -29270"/>
              <a:gd name="adj2" fmla="val -933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 almost 350,000 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-23868"/>
              <a:gd name="adj2" fmla="val -76986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 150,000 online homework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>
                <a:ea typeface="ＭＳ Ｐゴシック" charset="-128"/>
                <a:cs typeface="ＭＳ Ｐゴシック" charset="-128"/>
              </a:rPr>
              <a:t>Resource Assembly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2428875"/>
            <a:ext cx="6367463" cy="2687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536575" y="1233488"/>
            <a:ext cx="4052888" cy="2347912"/>
            <a:chOff x="480" y="1105"/>
            <a:chExt cx="3631" cy="2103"/>
          </a:xfrm>
        </p:grpSpPr>
        <p:sp>
          <p:nvSpPr>
            <p:cNvPr id="49176" name="Line 5"/>
            <p:cNvSpPr>
              <a:spLocks noChangeShapeType="1"/>
            </p:cNvSpPr>
            <p:nvPr/>
          </p:nvSpPr>
          <p:spPr bwMode="auto">
            <a:xfrm rot="10800000">
              <a:off x="1416" y="2360"/>
              <a:ext cx="600" cy="8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7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112"/>
              <a:ext cx="944" cy="12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78" name="Text Box 7"/>
            <p:cNvSpPr txBox="1">
              <a:spLocks noChangeArrowheads="1"/>
            </p:cNvSpPr>
            <p:nvPr/>
          </p:nvSpPr>
          <p:spPr bwMode="auto">
            <a:xfrm>
              <a:off x="1503" y="1105"/>
              <a:ext cx="2608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Writes module about</a:t>
              </a:r>
              <a:br>
                <a:rPr lang="en-US" sz="2500"/>
              </a:br>
              <a:r>
                <a:rPr lang="en-US" sz="2500"/>
                <a:t>energy conservation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57250" y="4017963"/>
            <a:ext cx="3867150" cy="2241550"/>
            <a:chOff x="672" y="2877"/>
            <a:chExt cx="3465" cy="2007"/>
          </a:xfrm>
        </p:grpSpPr>
        <p:pic>
          <p:nvPicPr>
            <p:cNvPr id="4917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3165"/>
              <a:ext cx="848" cy="11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74" name="Line 10"/>
            <p:cNvSpPr>
              <a:spLocks noChangeShapeType="1"/>
            </p:cNvSpPr>
            <p:nvPr/>
          </p:nvSpPr>
          <p:spPr bwMode="auto">
            <a:xfrm rot="10800000" flipH="1">
              <a:off x="1480" y="2877"/>
              <a:ext cx="1168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5" name="Text Box 11"/>
            <p:cNvSpPr txBox="1">
              <a:spLocks noChangeArrowheads="1"/>
            </p:cNvSpPr>
            <p:nvPr/>
          </p:nvSpPr>
          <p:spPr bwMode="auto">
            <a:xfrm>
              <a:off x="1528" y="3861"/>
              <a:ext cx="2609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Writes module about</a:t>
              </a:r>
              <a:br>
                <a:rPr lang="en-US" sz="2500"/>
              </a:br>
              <a:r>
                <a:rPr lang="en-US" sz="2500"/>
                <a:t>momentum</a:t>
              </a:r>
              <a:br>
                <a:rPr lang="en-US" sz="2500"/>
              </a:br>
              <a:r>
                <a:rPr lang="en-US" sz="2500"/>
                <a:t>conservation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62475" y="1206500"/>
            <a:ext cx="4581525" cy="1616075"/>
            <a:chOff x="3577" y="672"/>
            <a:chExt cx="4104" cy="1447"/>
          </a:xfrm>
        </p:grpSpPr>
        <p:sp>
          <p:nvSpPr>
            <p:cNvPr id="49170" name="Text Box 13"/>
            <p:cNvSpPr txBox="1">
              <a:spLocks noChangeArrowheads="1"/>
            </p:cNvSpPr>
            <p:nvPr/>
          </p:nvSpPr>
          <p:spPr bwMode="auto">
            <a:xfrm>
              <a:off x="5033" y="672"/>
              <a:ext cx="2648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Compiles module about conservation laws</a:t>
              </a:r>
            </a:p>
          </p:txBody>
        </p:sp>
        <p:sp>
          <p:nvSpPr>
            <p:cNvPr id="49171" name="Line 14"/>
            <p:cNvSpPr>
              <a:spLocks noChangeShapeType="1"/>
            </p:cNvSpPr>
            <p:nvPr/>
          </p:nvSpPr>
          <p:spPr bwMode="auto">
            <a:xfrm rot="10800000" flipH="1">
              <a:off x="3577" y="1855"/>
              <a:ext cx="632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72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89" y="734"/>
              <a:ext cx="836" cy="11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143500" y="4133850"/>
            <a:ext cx="2913063" cy="2403475"/>
            <a:chOff x="4032" y="2968"/>
            <a:chExt cx="2608" cy="2152"/>
          </a:xfrm>
        </p:grpSpPr>
        <p:sp>
          <p:nvSpPr>
            <p:cNvPr id="49167" name="Line 17"/>
            <p:cNvSpPr>
              <a:spLocks noChangeShapeType="1"/>
            </p:cNvSpPr>
            <p:nvPr/>
          </p:nvSpPr>
          <p:spPr bwMode="auto">
            <a:xfrm>
              <a:off x="4944" y="2968"/>
              <a:ext cx="96" cy="7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68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32" y="3760"/>
              <a:ext cx="1024" cy="13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69" name="Text Box 19"/>
            <p:cNvSpPr txBox="1">
              <a:spLocks noChangeArrowheads="1"/>
            </p:cNvSpPr>
            <p:nvPr/>
          </p:nvSpPr>
          <p:spPr bwMode="auto">
            <a:xfrm>
              <a:off x="5044" y="3849"/>
              <a:ext cx="1596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 dirty="0"/>
                <a:t>Uses whole</a:t>
              </a:r>
              <a:br>
                <a:rPr lang="en-US" sz="2500" dirty="0"/>
              </a:br>
              <a:r>
                <a:rPr lang="en-US" sz="2500" dirty="0"/>
                <a:t>assembly</a:t>
              </a:r>
              <a:br>
                <a:rPr lang="en-US" sz="2500" dirty="0"/>
              </a:br>
              <a:r>
                <a:rPr lang="en-US" sz="2500" dirty="0"/>
                <a:t>in his course</a:t>
              </a:r>
            </a:p>
          </p:txBody>
        </p:sp>
      </p:grpSp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1013" y="2152650"/>
            <a:ext cx="981075" cy="785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3400" y="4160838"/>
            <a:ext cx="876300" cy="893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688" y="1982788"/>
            <a:ext cx="2286000" cy="1554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86000" y="2830513"/>
            <a:ext cx="3848100" cy="1268412"/>
            <a:chOff x="1792" y="1946"/>
            <a:chExt cx="3448" cy="1136"/>
          </a:xfrm>
        </p:grpSpPr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rot="10800000" flipH="1">
              <a:off x="1792" y="1946"/>
              <a:ext cx="2033" cy="673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 rot="10800000" flipH="1">
              <a:off x="2480" y="1970"/>
              <a:ext cx="1310" cy="1039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3825" y="1979"/>
              <a:ext cx="1415" cy="1103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pic>
        <p:nvPicPr>
          <p:cNvPr id="7172" name="Picture 4" descr="earth-h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534400" cy="42672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2164" name="AutoShape 5"/>
          <p:cNvSpPr>
            <a:spLocks noChangeArrowheads="1"/>
          </p:cNvSpPr>
          <p:nvPr/>
        </p:nvSpPr>
        <p:spPr bwMode="auto">
          <a:xfrm>
            <a:off x="838200" y="3200400"/>
            <a:ext cx="1371600" cy="381000"/>
          </a:xfrm>
          <a:prstGeom prst="wedgeRectCallout">
            <a:avLst>
              <a:gd name="adj1" fmla="val 48162"/>
              <a:gd name="adj2" fmla="val -81667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USA: 106</a:t>
            </a:r>
          </a:p>
        </p:txBody>
      </p:sp>
      <p:sp>
        <p:nvSpPr>
          <p:cNvPr id="92165" name="AutoShape 6"/>
          <p:cNvSpPr>
            <a:spLocks noChangeArrowheads="1"/>
          </p:cNvSpPr>
          <p:nvPr/>
        </p:nvSpPr>
        <p:spPr bwMode="auto">
          <a:xfrm>
            <a:off x="533400" y="2209800"/>
            <a:ext cx="1600200" cy="381000"/>
          </a:xfrm>
          <a:prstGeom prst="wedgeRectCallout">
            <a:avLst>
              <a:gd name="adj1" fmla="val 52481"/>
              <a:gd name="adj2" fmla="val 8458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Canada: 6</a:t>
            </a:r>
          </a:p>
        </p:txBody>
      </p: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3048000" y="2133600"/>
            <a:ext cx="1752600" cy="381000"/>
          </a:xfrm>
          <a:prstGeom prst="wedgeRectCallout">
            <a:avLst>
              <a:gd name="adj1" fmla="val 52356"/>
              <a:gd name="adj2" fmla="val 9458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Germany: 3</a:t>
            </a:r>
          </a:p>
        </p:txBody>
      </p:sp>
      <p:sp>
        <p:nvSpPr>
          <p:cNvPr id="92167" name="AutoShape 8"/>
          <p:cNvSpPr>
            <a:spLocks noChangeArrowheads="1"/>
          </p:cNvSpPr>
          <p:nvPr/>
        </p:nvSpPr>
        <p:spPr bwMode="auto">
          <a:xfrm>
            <a:off x="5257800" y="2286000"/>
            <a:ext cx="1447800" cy="381000"/>
          </a:xfrm>
          <a:prstGeom prst="wedgeRectCallout">
            <a:avLst>
              <a:gd name="adj1" fmla="val -40352"/>
              <a:gd name="adj2" fmla="val 14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Turkey: 1</a:t>
            </a:r>
          </a:p>
        </p:txBody>
      </p:sp>
      <p:sp>
        <p:nvSpPr>
          <p:cNvPr id="92168" name="AutoShape 9"/>
          <p:cNvSpPr>
            <a:spLocks noChangeArrowheads="1"/>
          </p:cNvSpPr>
          <p:nvPr/>
        </p:nvSpPr>
        <p:spPr bwMode="auto">
          <a:xfrm>
            <a:off x="5181600" y="3429000"/>
            <a:ext cx="1295400" cy="381000"/>
          </a:xfrm>
          <a:prstGeom prst="wedgeRectCallout">
            <a:avLst>
              <a:gd name="adj1" fmla="val -29903"/>
              <a:gd name="adj2" fmla="val -1158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Israel: 2</a:t>
            </a:r>
          </a:p>
        </p:txBody>
      </p:sp>
      <p:sp>
        <p:nvSpPr>
          <p:cNvPr id="92169" name="AutoShape 10"/>
          <p:cNvSpPr>
            <a:spLocks noChangeArrowheads="1"/>
          </p:cNvSpPr>
          <p:nvPr/>
        </p:nvSpPr>
        <p:spPr bwMode="auto">
          <a:xfrm>
            <a:off x="6705600" y="3048000"/>
            <a:ext cx="2057400" cy="381000"/>
          </a:xfrm>
          <a:prstGeom prst="wedgeRectCallout">
            <a:avLst>
              <a:gd name="adj1" fmla="val 5171"/>
              <a:gd name="adj2" fmla="val -14000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Korea: 1</a:t>
            </a:r>
          </a:p>
        </p:txBody>
      </p:sp>
      <p:sp>
        <p:nvSpPr>
          <p:cNvPr id="92170" name="AutoShape 11"/>
          <p:cNvSpPr>
            <a:spLocks noChangeArrowheads="1"/>
          </p:cNvSpPr>
          <p:nvPr/>
        </p:nvSpPr>
        <p:spPr bwMode="auto">
          <a:xfrm>
            <a:off x="5486400" y="4953000"/>
            <a:ext cx="2057400" cy="381000"/>
          </a:xfrm>
          <a:prstGeom prst="wedgeRectCallout">
            <a:avLst>
              <a:gd name="adj1" fmla="val -69523"/>
              <a:gd name="adj2" fmla="val -11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Africa: 1</a:t>
            </a:r>
          </a:p>
        </p:txBody>
      </p:sp>
      <p:sp>
        <p:nvSpPr>
          <p:cNvPr id="92171" name="AutoShape 12"/>
          <p:cNvSpPr>
            <a:spLocks noChangeArrowheads="1"/>
          </p:cNvSpPr>
          <p:nvPr/>
        </p:nvSpPr>
        <p:spPr bwMode="auto">
          <a:xfrm>
            <a:off x="3581400" y="4800600"/>
            <a:ext cx="1143000" cy="381000"/>
          </a:xfrm>
          <a:prstGeom prst="wedgeRectCallout">
            <a:avLst>
              <a:gd name="adj1" fmla="val -59722"/>
              <a:gd name="adj2" fmla="val -16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Brazil: 1</a:t>
            </a:r>
          </a:p>
        </p:txBody>
      </p:sp>
      <p:sp>
        <p:nvSpPr>
          <p:cNvPr id="92172" name="Text Box 13"/>
          <p:cNvSpPr txBox="1">
            <a:spLocks noChangeArrowheads="1"/>
          </p:cNvSpPr>
          <p:nvPr/>
        </p:nvSpPr>
        <p:spPr bwMode="auto">
          <a:xfrm>
            <a:off x="228600" y="1246188"/>
            <a:ext cx="658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High Schools, Colleges, and Universities</a:t>
            </a:r>
            <a:endParaRPr lang="en-US"/>
          </a:p>
        </p:txBody>
      </p:sp>
      <p:sp>
        <p:nvSpPr>
          <p:cNvPr id="92173" name="Text Box 14"/>
          <p:cNvSpPr txBox="1">
            <a:spLocks noChangeArrowheads="1"/>
          </p:cNvSpPr>
          <p:nvPr/>
        </p:nvSpPr>
        <p:spPr bwMode="auto">
          <a:xfrm>
            <a:off x="381000" y="6172200"/>
            <a:ext cx="7853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… plus grant projects and publishing companies.</a:t>
            </a:r>
            <a:endParaRPr lang="en-US"/>
          </a:p>
        </p:txBody>
      </p:sp>
      <p:sp>
        <p:nvSpPr>
          <p:cNvPr id="92174" name="AutoShape 15"/>
          <p:cNvSpPr>
            <a:spLocks noChangeArrowheads="1"/>
          </p:cNvSpPr>
          <p:nvPr/>
        </p:nvSpPr>
        <p:spPr bwMode="auto">
          <a:xfrm>
            <a:off x="2819400" y="3200400"/>
            <a:ext cx="1981200" cy="381000"/>
          </a:xfrm>
          <a:prstGeom prst="wedgeRectCallout">
            <a:avLst>
              <a:gd name="adj1" fmla="val 50801"/>
              <a:gd name="adj2" fmla="val -1483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Switzerland: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Global, </a:t>
            </a:r>
            <a:r>
              <a:rPr lang="en-US" smtClean="0"/>
              <a:t>Act Local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8" y="1219200"/>
            <a:ext cx="7896802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some authoring!</a:t>
            </a:r>
            <a:endParaRPr lang="en-US" dirty="0"/>
          </a:p>
        </p:txBody>
      </p:sp>
      <p:pic>
        <p:nvPicPr>
          <p:cNvPr id="4" name="Picture 3" descr="Firef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2" y="1295400"/>
            <a:ext cx="8672988" cy="539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71600"/>
            <a:ext cx="6216869" cy="1066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Up Arrow 5"/>
          <p:cNvSpPr/>
          <p:nvPr/>
        </p:nvSpPr>
        <p:spPr bwMode="auto">
          <a:xfrm>
            <a:off x="5791200" y="1828800"/>
            <a:ext cx="609600" cy="123070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228600" y="3124200"/>
            <a:ext cx="457200" cy="92302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Thank you!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4400" dirty="0" smtClean="0">
                <a:ea typeface="ＭＳ Ｐゴシック" charset="-128"/>
                <a:cs typeface="ＭＳ Ｐゴシック" charset="-128"/>
              </a:rPr>
              <a:t>Gerd Kortemeyer</a:t>
            </a:r>
          </a:p>
          <a:p>
            <a:pPr>
              <a:buFont typeface="Arial" charset="0"/>
              <a:buNone/>
            </a:pPr>
            <a:r>
              <a:rPr lang="en-US" sz="4400" dirty="0" smtClean="0">
                <a:ea typeface="ＭＳ Ｐゴシック" charset="-128"/>
                <a:cs typeface="ＭＳ Ｐゴシック" charset="-128"/>
              </a:rPr>
              <a:t>korte@lite.msu.edu</a:t>
            </a:r>
          </a:p>
          <a:p>
            <a:pPr>
              <a:buFont typeface="Arial" charset="0"/>
              <a:buNone/>
            </a:pPr>
            <a:r>
              <a:rPr lang="en-US" sz="4400" dirty="0" err="1" smtClean="0">
                <a:ea typeface="ＭＳ Ｐゴシック" charset="-128"/>
                <a:cs typeface="ＭＳ Ｐゴシック" charset="-128"/>
              </a:rPr>
              <a:t>http://www.lon-capa.org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/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Students being prepared for lecture</a:t>
            </a:r>
          </a:p>
          <a:p>
            <a:r>
              <a:rPr lang="en-US" dirty="0" smtClean="0"/>
              <a:t>Just-In-Time Teaching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pic>
        <p:nvPicPr>
          <p:cNvPr id="4" name="Picture 3" descr="Firef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534400" cy="531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828800" y="1295400"/>
            <a:ext cx="7239000" cy="243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http://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physics.lite.msu.edu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Username: Your “Alias”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Password: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purdue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Select: LB 272 – Intro Physics …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3051961">
            <a:off x="315911" y="4544046"/>
            <a:ext cx="1447800" cy="71713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2514600" cy="4572000"/>
          </a:xfrm>
        </p:spPr>
        <p:txBody>
          <a:bodyPr/>
          <a:lstStyle/>
          <a:p>
            <a:r>
              <a:rPr lang="en-US" dirty="0" smtClean="0"/>
              <a:t>Easy questions embedded into content</a:t>
            </a:r>
          </a:p>
          <a:p>
            <a:r>
              <a:rPr lang="en-US" dirty="0" smtClean="0"/>
              <a:t>Due before lecture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45" y="1371600"/>
            <a:ext cx="6143155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students read materials</a:t>
            </a:r>
          </a:p>
          <a:p>
            <a:r>
              <a:rPr lang="en-US" dirty="0" smtClean="0"/>
              <a:t>Questions can be answered just based on the readings</a:t>
            </a:r>
          </a:p>
          <a:p>
            <a:r>
              <a:rPr lang="en-US" dirty="0" smtClean="0"/>
              <a:t>Students come prepared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" y="4038600"/>
            <a:ext cx="9071318" cy="16202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lecture to student difficulties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6248400" cy="411744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438400" y="1828800"/>
            <a:ext cx="6553200" cy="3352800"/>
          </a:xfrm>
          <a:prstGeom prst="wedgeEllipseCallout">
            <a:avLst>
              <a:gd name="adj1" fmla="val -65697"/>
              <a:gd name="adj2" fmla="val 1289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91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When I looked at </a:t>
            </a:r>
            <a:r>
              <a:rPr lang="en-US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your homework this morning, I saw that all of you have understood quantum field theory, but many of you still have problems with long division. So this morning, we will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7301"/>
            <a:ext cx="8882062" cy="55844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 bwMode="auto">
          <a:xfrm>
            <a:off x="990600" y="3048000"/>
            <a:ext cx="2514600" cy="533400"/>
          </a:xfrm>
          <a:prstGeom prst="wedgeRectCallout">
            <a:avLst>
              <a:gd name="adj1" fmla="val 29582"/>
              <a:gd name="adj2" fmla="val 144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Difficult problems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33600" y="1828800"/>
            <a:ext cx="1981200" cy="533400"/>
          </a:xfrm>
          <a:prstGeom prst="wedgeRectCallout">
            <a:avLst>
              <a:gd name="adj1" fmla="val 84052"/>
              <a:gd name="adj2" fmla="val 111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Discussions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2004:Templates:Presentations:Designs:Candybar</Template>
  <TotalTime>1025</TotalTime>
  <Words>747</Words>
  <Application>Microsoft Macintosh PowerPoint</Application>
  <PresentationFormat>On-screen Show (4:3)</PresentationFormat>
  <Paragraphs>175</Paragraphs>
  <Slides>38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Candybar</vt:lpstr>
      <vt:lpstr>Assessment with LON-CAPA</vt:lpstr>
      <vt:lpstr>Assessment</vt:lpstr>
      <vt:lpstr>Overview</vt:lpstr>
      <vt:lpstr>Pre-Class Questions</vt:lpstr>
      <vt:lpstr>Pre-Class Questions</vt:lpstr>
      <vt:lpstr>Pre-Class Questions</vt:lpstr>
      <vt:lpstr>Pre-Class Questions</vt:lpstr>
      <vt:lpstr>Just-In-Time</vt:lpstr>
      <vt:lpstr>Just-In-Time</vt:lpstr>
      <vt:lpstr>Just-In-Time</vt:lpstr>
      <vt:lpstr>In-Class Questions</vt:lpstr>
      <vt:lpstr>Clickers</vt:lpstr>
      <vt:lpstr>Clickers</vt:lpstr>
      <vt:lpstr>Clicker</vt:lpstr>
      <vt:lpstr>Clicker</vt:lpstr>
      <vt:lpstr>Clicker</vt:lpstr>
      <vt:lpstr>Clicker</vt:lpstr>
      <vt:lpstr>Post-Class Questions</vt:lpstr>
      <vt:lpstr>Homework</vt:lpstr>
      <vt:lpstr>Homework</vt:lpstr>
      <vt:lpstr>Homework</vt:lpstr>
      <vt:lpstr>Homework</vt:lpstr>
      <vt:lpstr>Online Discussions</vt:lpstr>
      <vt:lpstr>Helprooms</vt:lpstr>
      <vt:lpstr>Exams</vt:lpstr>
      <vt:lpstr>Before we go on …</vt:lpstr>
      <vt:lpstr>Learning Success</vt:lpstr>
      <vt:lpstr>Learning Success</vt:lpstr>
      <vt:lpstr>How is this realistically possible?</vt:lpstr>
      <vt:lpstr>Sharing of Resources</vt:lpstr>
      <vt:lpstr>LON-CAPA Architecture</vt:lpstr>
      <vt:lpstr>LON-CAPA Architecture</vt:lpstr>
      <vt:lpstr>The LON-CAPA Community</vt:lpstr>
      <vt:lpstr>Resource Assembly</vt:lpstr>
      <vt:lpstr>The LON-CAPA Community</vt:lpstr>
      <vt:lpstr>Think Global, Act Local</vt:lpstr>
      <vt:lpstr>Let’s do some authoring!</vt:lpstr>
      <vt:lpstr>Thank you!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92</cp:revision>
  <dcterms:created xsi:type="dcterms:W3CDTF">2010-05-07T13:54:59Z</dcterms:created>
  <dcterms:modified xsi:type="dcterms:W3CDTF">2010-05-07T13:56:43Z</dcterms:modified>
</cp:coreProperties>
</file>